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13" r:id="rId2"/>
    <p:sldId id="258" r:id="rId3"/>
    <p:sldId id="362" r:id="rId4"/>
    <p:sldId id="308" r:id="rId5"/>
    <p:sldId id="315" r:id="rId6"/>
    <p:sldId id="316" r:id="rId7"/>
    <p:sldId id="369" r:id="rId8"/>
    <p:sldId id="363" r:id="rId9"/>
    <p:sldId id="322" r:id="rId10"/>
    <p:sldId id="309" r:id="rId11"/>
    <p:sldId id="367" r:id="rId12"/>
    <p:sldId id="321" r:id="rId13"/>
    <p:sldId id="368" r:id="rId14"/>
    <p:sldId id="364" r:id="rId15"/>
    <p:sldId id="323" r:id="rId16"/>
    <p:sldId id="365" r:id="rId17"/>
    <p:sldId id="311" r:id="rId18"/>
    <p:sldId id="326" r:id="rId19"/>
    <p:sldId id="327" r:id="rId20"/>
    <p:sldId id="348" r:id="rId21"/>
    <p:sldId id="347" r:id="rId22"/>
    <p:sldId id="328" r:id="rId23"/>
    <p:sldId id="366" r:id="rId24"/>
    <p:sldId id="332" r:id="rId25"/>
    <p:sldId id="325" r:id="rId26"/>
    <p:sldId id="351" r:id="rId27"/>
    <p:sldId id="352" r:id="rId28"/>
    <p:sldId id="342" r:id="rId29"/>
    <p:sldId id="371" r:id="rId30"/>
    <p:sldId id="350" r:id="rId31"/>
    <p:sldId id="353" r:id="rId32"/>
    <p:sldId id="354" r:id="rId33"/>
    <p:sldId id="376" r:id="rId34"/>
    <p:sldId id="377" r:id="rId35"/>
    <p:sldId id="343" r:id="rId36"/>
    <p:sldId id="360" r:id="rId37"/>
    <p:sldId id="361" r:id="rId38"/>
    <p:sldId id="344" r:id="rId39"/>
    <p:sldId id="310" r:id="rId40"/>
    <p:sldId id="349" r:id="rId41"/>
    <p:sldId id="358" r:id="rId42"/>
    <p:sldId id="359" r:id="rId43"/>
    <p:sldId id="373" r:id="rId44"/>
    <p:sldId id="374" r:id="rId45"/>
    <p:sldId id="375" r:id="rId46"/>
    <p:sldId id="334" r:id="rId47"/>
    <p:sldId id="340" r:id="rId48"/>
    <p:sldId id="341" r:id="rId49"/>
    <p:sldId id="337" r:id="rId50"/>
    <p:sldId id="372" r:id="rId51"/>
    <p:sldId id="346" r:id="rId52"/>
    <p:sldId id="356" r:id="rId53"/>
    <p:sldId id="357" r:id="rId54"/>
    <p:sldId id="339" r:id="rId55"/>
    <p:sldId id="336" r:id="rId56"/>
    <p:sldId id="355" r:id="rId57"/>
    <p:sldId id="338" r:id="rId58"/>
    <p:sldId id="333" r:id="rId59"/>
  </p:sldIdLst>
  <p:sldSz cx="7556500" cy="106934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574" autoAdjust="0"/>
    <p:restoredTop sz="97273" autoAdjust="0"/>
  </p:normalViewPr>
  <p:slideViewPr>
    <p:cSldViewPr>
      <p:cViewPr varScale="1">
        <p:scale>
          <a:sx n="40" d="100"/>
          <a:sy n="40" d="100"/>
        </p:scale>
        <p:origin x="-2160" y="-13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136" cy="496627"/>
          </a:xfrm>
          <a:prstGeom prst="rect">
            <a:avLst/>
          </a:prstGeom>
        </p:spPr>
        <p:txBody>
          <a:bodyPr vert="horz" lIns="83772" tIns="41884" rIns="83772" bIns="41884" rtlCol="0"/>
          <a:lstStyle>
            <a:lvl1pPr algn="l">
              <a:defRPr sz="11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112" y="2"/>
            <a:ext cx="2946136" cy="496627"/>
          </a:xfrm>
          <a:prstGeom prst="rect">
            <a:avLst/>
          </a:prstGeom>
        </p:spPr>
        <p:txBody>
          <a:bodyPr vert="horz" lIns="83772" tIns="41884" rIns="83772" bIns="41884" rtlCol="0"/>
          <a:lstStyle>
            <a:lvl1pPr algn="r">
              <a:defRPr sz="1100"/>
            </a:lvl1pPr>
          </a:lstStyle>
          <a:p>
            <a:fld id="{87539D9B-92DF-4926-BB51-E4337EF2B232}" type="datetimeFigureOut">
              <a:rPr lang="zh-TW" altLang="en-US" smtClean="0"/>
              <a:t>2019/12/13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082800" y="742950"/>
            <a:ext cx="263207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772" tIns="41884" rIns="83772" bIns="4188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746"/>
            <a:ext cx="5438140" cy="4466693"/>
          </a:xfrm>
          <a:prstGeom prst="rect">
            <a:avLst/>
          </a:prstGeom>
        </p:spPr>
        <p:txBody>
          <a:bodyPr vert="horz" lIns="83772" tIns="41884" rIns="83772" bIns="41884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38"/>
            <a:ext cx="2946136" cy="496627"/>
          </a:xfrm>
          <a:prstGeom prst="rect">
            <a:avLst/>
          </a:prstGeom>
        </p:spPr>
        <p:txBody>
          <a:bodyPr vert="horz" lIns="83772" tIns="41884" rIns="83772" bIns="41884" rtlCol="0" anchor="b"/>
          <a:lstStyle>
            <a:lvl1pPr algn="l">
              <a:defRPr sz="11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112" y="9428538"/>
            <a:ext cx="2946136" cy="496627"/>
          </a:xfrm>
          <a:prstGeom prst="rect">
            <a:avLst/>
          </a:prstGeom>
        </p:spPr>
        <p:txBody>
          <a:bodyPr vert="horz" lIns="83772" tIns="41884" rIns="83772" bIns="41884" rtlCol="0" anchor="b"/>
          <a:lstStyle>
            <a:lvl1pPr algn="r">
              <a:defRPr sz="1100"/>
            </a:lvl1pPr>
          </a:lstStyle>
          <a:p>
            <a:fld id="{865A9EF7-6940-44D4-9C7A-E95AF33328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3198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9EF7-6940-44D4-9C7A-E95AF33328AC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820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6"/>
            <a:ext cx="64284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3" y="2459482"/>
            <a:ext cx="32898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8" y="2459482"/>
            <a:ext cx="32898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3" y="9944862"/>
            <a:ext cx="17394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499" cy="1069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1016"/>
            <a:ext cx="7359650" cy="811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4968" y="278568"/>
            <a:ext cx="6806564" cy="3693319"/>
          </a:xfrm>
        </p:spPr>
        <p:txBody>
          <a:bodyPr/>
          <a:lstStyle/>
          <a:p>
            <a:pPr algn="ctr"/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國立中興大學</a:t>
            </a: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教職員工</a:t>
            </a: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太極拳社</a:t>
            </a: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6000" dirty="0"/>
          </a:p>
        </p:txBody>
      </p:sp>
      <p:pic>
        <p:nvPicPr>
          <p:cNvPr id="3" name="The_Bluest_Star">
            <a:hlinkClick r:id="" action="ppaction://media"/>
            <a:extLst>
              <a:ext uri="{FF2B5EF4-FFF2-40B4-BE49-F238E27FC236}">
                <a16:creationId xmlns="" xmlns:a16="http://schemas.microsoft.com/office/drawing/2014/main" id="{DE7D5A5A-1C72-451B-A0DA-727021082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286" y="10171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7"/>
    </mc:Choice>
    <mc:Fallback xmlns="">
      <p:transition spd="slow" advTm="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8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一、社團活動計畫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459483"/>
            <a:ext cx="5829562" cy="1846659"/>
          </a:xfrm>
        </p:spPr>
        <p:txBody>
          <a:bodyPr/>
          <a:lstStyle/>
          <a:p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4" y="1382921"/>
            <a:ext cx="6337346" cy="426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4" y="5625939"/>
            <a:ext cx="6337346" cy="357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4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"/>
    </mc:Choice>
    <mc:Fallback xmlns="">
      <p:transition spd="slow" advTm="408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8" y="-63500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一、社團活動計畫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459483"/>
            <a:ext cx="5829562" cy="1846659"/>
          </a:xfrm>
        </p:spPr>
        <p:txBody>
          <a:bodyPr/>
          <a:lstStyle/>
          <a:p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63" y="1637149"/>
            <a:ext cx="6369768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4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"/>
    </mc:Choice>
    <mc:Fallback xmlns="">
      <p:transition spd="slow" advTm="403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二、執行成效表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459483"/>
            <a:ext cx="5829562" cy="1354217"/>
          </a:xfrm>
        </p:spPr>
        <p:txBody>
          <a:bodyPr/>
          <a:lstStyle/>
          <a:p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2" y="1351525"/>
            <a:ext cx="6534748" cy="397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3" y="5324653"/>
            <a:ext cx="6534748" cy="334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30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4"/>
    </mc:Choice>
    <mc:Fallback xmlns="">
      <p:transition spd="slow" advTm="401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二、執行成效表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459483"/>
            <a:ext cx="5829562" cy="1354217"/>
          </a:xfrm>
        </p:spPr>
        <p:txBody>
          <a:bodyPr/>
          <a:lstStyle/>
          <a:p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497879"/>
            <a:ext cx="6534748" cy="354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8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5"/>
    </mc:Choice>
    <mc:Fallback xmlns="">
      <p:transition spd="slow" advTm="396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32" y="-39253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079135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參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社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團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資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料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保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存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41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0"/>
    </mc:Choice>
    <mc:Fallback xmlns="">
      <p:transition spd="slow" advTm="395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2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參、社團資料保存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50030" y="1612900"/>
            <a:ext cx="5829562" cy="3016210"/>
          </a:xfrm>
        </p:spPr>
        <p:txBody>
          <a:bodyPr/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年度（如附件）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 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年度（如附件）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 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年度（如附件）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四、 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104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年度（如附件）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11" y="5298257"/>
            <a:ext cx="6172200" cy="435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73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"/>
    </mc:Choice>
    <mc:Fallback xmlns="">
      <p:transition spd="slow" advTm="406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32" y="-39253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527976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肆  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  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社 與 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團 財 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經 物 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費 管 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控 理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管  </a:t>
            </a:r>
            <a:r>
              <a:rPr lang="en-US" altLang="zh-TW" sz="7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52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1"/>
    </mc:Choice>
    <mc:Fallback xmlns="">
      <p:transition spd="slow" advTm="394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肆、社團經費控管與財物管理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459483"/>
            <a:ext cx="5829562" cy="4801314"/>
          </a:xfrm>
        </p:spPr>
        <p:txBody>
          <a:bodyPr/>
          <a:lstStyle/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一、經費收支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器材、設備之財產清冊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保管制度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4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8"/>
    </mc:Choice>
    <mc:Fallback xmlns="">
      <p:transition spd="slow" advTm="399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一、經費收支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459483"/>
            <a:ext cx="5829562" cy="984885"/>
          </a:xfrm>
        </p:spPr>
        <p:txBody>
          <a:bodyPr/>
          <a:lstStyle/>
          <a:p>
            <a:pPr algn="ctr"/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1155700"/>
            <a:ext cx="6197600" cy="39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5061410"/>
            <a:ext cx="6197600" cy="327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13" y="8341144"/>
            <a:ext cx="6197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0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5"/>
    </mc:Choice>
    <mc:Fallback xmlns="">
      <p:transition spd="slow" advTm="289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器材、設備之財產清冊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459483"/>
            <a:ext cx="5829562" cy="984885"/>
          </a:xfrm>
        </p:spPr>
        <p:txBody>
          <a:bodyPr/>
          <a:lstStyle/>
          <a:p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19" y="1079500"/>
            <a:ext cx="6248400" cy="493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19" y="6006627"/>
            <a:ext cx="6238068" cy="317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0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3"/>
    </mc:Choice>
    <mc:Fallback xmlns="">
      <p:transition spd="slow" advTm="409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國立中興大學教職員工太極拳社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年社團評鑑資料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459482"/>
            <a:ext cx="5829562" cy="4308872"/>
          </a:xfrm>
        </p:spPr>
        <p:txBody>
          <a:bodyPr/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壹、 社團組織運作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貳、 社團年度計畫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參、 社團資料保存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肆、 社團經費控管與財物管理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伍、 社團活動績效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12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5"/>
    </mc:Choice>
    <mc:Fallback xmlns="">
      <p:transition spd="slow" advTm="382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器材、設備之財產清冊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459483"/>
            <a:ext cx="5829562" cy="984885"/>
          </a:xfrm>
        </p:spPr>
        <p:txBody>
          <a:bodyPr/>
          <a:lstStyle/>
          <a:p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74" y="1079500"/>
            <a:ext cx="6172199" cy="487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75" y="5926447"/>
            <a:ext cx="6172198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4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4"/>
    </mc:Choice>
    <mc:Fallback xmlns="">
      <p:transition spd="slow" advTm="413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器材、設備之財產清冊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459483"/>
            <a:ext cx="5829562" cy="984885"/>
          </a:xfrm>
        </p:spPr>
        <p:txBody>
          <a:bodyPr/>
          <a:lstStyle/>
          <a:p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231900"/>
            <a:ext cx="6248399" cy="495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6130768"/>
            <a:ext cx="6248399" cy="53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4" y="7316536"/>
            <a:ext cx="4411245" cy="2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6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7"/>
    </mc:Choice>
    <mc:Fallback xmlns="">
      <p:transition spd="slow" advTm="476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</a:t>
            </a:r>
            <a:r>
              <a:rPr lang="zh-TW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保管制度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459483"/>
            <a:ext cx="5829562" cy="492443"/>
          </a:xfrm>
        </p:spPr>
        <p:txBody>
          <a:bodyPr/>
          <a:lstStyle/>
          <a:p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54049" y="1155700"/>
            <a:ext cx="6400799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國立中興大學教職員工太極拳社財物管理辦法</a:t>
            </a:r>
            <a:endParaRPr lang="en-US" altLang="zh-TW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zh-TW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作業流程之定義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本社團資產管理之處理程序，悉依本管理辦法辦理之。</a:t>
            </a:r>
          </a:p>
          <a:p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二、作業程序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2.1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資產取得後作業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2.1.1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資產取得成本應包括使資產可達使用狀態前所發生之必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要成本。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2.1.2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資產取得後，除開立傳票入帳外，應經專責人員確認財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產目錄或費用性資產清單已適當更新。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2.1.3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已登錄財產目錄或費用性資產清單之資產，於交付資產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予保管人之前，應貼上財產標籤作為實體控管及盤點之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依據。</a:t>
            </a:r>
          </a:p>
          <a:p>
            <a:pPr lvl="0"/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2.2 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折舊提列作業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2.2.1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折舊提列依國際會計準則方法計提折舊，耐用年限屆滿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仍繼續使用者，按其殘值續提折舊。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2.3 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資產異動作業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2.3.1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資產移轉時，管理單位應更新財產目錄或費用性資產清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單保管人資訊。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2.3.2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資產報廢或出售時，由經辦人填寫資產處分申請單並交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管理單位簽核。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2.3.3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資產借用時，由借用人填寫資產借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還 登記表。</a:t>
            </a:r>
          </a:p>
          <a:p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三、資產盤點作業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3.1	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盤點週期，依據管理單位盤點計畫實施。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3.2	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管理單位列印財產目錄或費用性資產清單，送交使用單位憑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以辦理盤點作業。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3.3	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進行盤點作業時，盤點結果應由資產保管人及管理單位共同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確認後，於盤點後之財產目錄或費用性資產清單簽名負責。</a:t>
            </a: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3.4   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發生盤點差異時，由資產保管人說明原因呈報管理單位。</a:t>
            </a:r>
          </a:p>
          <a:p>
            <a:endParaRPr lang="zh-TW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50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7"/>
    </mc:Choice>
    <mc:Fallback xmlns="">
      <p:transition spd="slow" advTm="483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32" y="-39253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079135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伍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社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團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活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動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績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效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8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9"/>
    </mc:Choice>
    <mc:Fallback xmlns="">
      <p:transition spd="slow" advTm="375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伍、社團活動績效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187450" y="1460500"/>
            <a:ext cx="5829562" cy="7417415"/>
          </a:xfrm>
        </p:spPr>
        <p:txBody>
          <a:bodyPr/>
          <a:lstStyle/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籌備及宣傳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   1.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招生特報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平時活動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移地訓練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   4.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品茶聯誼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二、活動檢討會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三、配合學校舉辦之活動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校慶舉辦教職員工防身術訓練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四、跨校性舉辦之活動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社區喜樂福教會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老人日托中心教授太極氣功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05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4"/>
    </mc:Choice>
    <mc:Fallback xmlns="">
      <p:transition spd="slow" advTm="429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籌備及宣傳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招生特報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1458528"/>
            <a:ext cx="480060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5090586"/>
            <a:ext cx="481012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20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1"/>
    </mc:Choice>
    <mc:Fallback xmlns="">
      <p:transition spd="slow" advTm="414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籌備及宣傳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平時活動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2002594"/>
            <a:ext cx="6261195" cy="330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5998748"/>
            <a:ext cx="6261195" cy="324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/>
          <p:cNvSpPr/>
          <p:nvPr/>
        </p:nvSpPr>
        <p:spPr>
          <a:xfrm>
            <a:off x="1542964" y="5332698"/>
            <a:ext cx="4852716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左掤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單鞭</a:t>
            </a:r>
            <a:endParaRPr lang="en-US" altLang="zh-TW" sz="1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1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406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0"/>
    </mc:Choice>
    <mc:Fallback xmlns="">
      <p:transition spd="slow" advTm="391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籌備及宣傳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平時活動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8" y="1974532"/>
            <a:ext cx="6184798" cy="332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9" y="5922562"/>
            <a:ext cx="6184797" cy="327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/>
          <p:cNvSpPr/>
          <p:nvPr/>
        </p:nvSpPr>
        <p:spPr>
          <a:xfrm>
            <a:off x="1914480" y="5377451"/>
            <a:ext cx="445713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摟膝拗步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左分腳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406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"/>
    </mc:Choice>
    <mc:Fallback xmlns="">
      <p:transition spd="slow" advTm="4063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籌備及宣傳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平時活動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05" y="1917700"/>
            <a:ext cx="6019800" cy="315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05" y="5672320"/>
            <a:ext cx="6019800" cy="320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/>
          <p:cNvSpPr/>
          <p:nvPr/>
        </p:nvSpPr>
        <p:spPr>
          <a:xfrm>
            <a:off x="1942889" y="5072387"/>
            <a:ext cx="445713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單鞭下式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玉女穿梭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735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8"/>
    </mc:Choice>
    <mc:Fallback xmlns="">
      <p:transition spd="slow" advTm="4078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籌備及宣傳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平時活動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94" y="1447901"/>
            <a:ext cx="5805416" cy="781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7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"/>
    </mc:Choice>
    <mc:Fallback xmlns="">
      <p:transition spd="slow" advTm="398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32" y="-39253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18769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壹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社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團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組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織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運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作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55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"/>
    </mc:Choice>
    <mc:Fallback xmlns="">
      <p:transition spd="slow" advTm="4038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" y="0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籌備及宣傳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移地訓練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-01.22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酒桶山長青巷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938544" y="5485125"/>
            <a:ext cx="445713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移地訓練            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移地訓練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58" y="6026903"/>
            <a:ext cx="6079028" cy="381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12" y="1909793"/>
            <a:ext cx="6079028" cy="357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77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9"/>
    </mc:Choice>
    <mc:Fallback xmlns="">
      <p:transition spd="slow" advTm="3829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" y="0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籌備及宣傳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移地訓練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-01.22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酒桶山長青巷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101850" y="5557440"/>
            <a:ext cx="3810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移地訓練           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踏青爬山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60" y="1993900"/>
            <a:ext cx="6172200" cy="355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21" y="6106587"/>
            <a:ext cx="6172200" cy="373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19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6"/>
    </mc:Choice>
    <mc:Fallback xmlns="">
      <p:transition spd="slow" advTm="436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" y="0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籌備及宣傳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移地訓練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-01.22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酒桶山長青巷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333285" y="5514590"/>
            <a:ext cx="48071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全體合照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全體合照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75" y="6148001"/>
            <a:ext cx="6172200" cy="356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27" y="1989502"/>
            <a:ext cx="6172200" cy="356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19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2"/>
    </mc:Choice>
    <mc:Fallback xmlns="">
      <p:transition spd="slow" advTm="3782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" y="0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籌備及宣傳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移地訓練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-07.09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溪頭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333285" y="5514590"/>
            <a:ext cx="48071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美景欣賞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心得交流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75" y="1960434"/>
            <a:ext cx="6226253" cy="352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28" y="6183967"/>
            <a:ext cx="6172200" cy="349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0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2"/>
    </mc:Choice>
    <mc:Fallback xmlns="">
      <p:transition spd="slow" advTm="3942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" y="0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籌備及宣傳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移地訓練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-07.09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溪頭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333285" y="5514590"/>
            <a:ext cx="48071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全體合照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全體合照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37" y="1773056"/>
            <a:ext cx="6188891" cy="356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32" y="6163419"/>
            <a:ext cx="6155546" cy="353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3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0"/>
    </mc:Choice>
    <mc:Fallback xmlns="">
      <p:transition spd="slow" advTm="399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427736"/>
            <a:ext cx="7412907" cy="134652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籌備及宣傳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移地訓練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-10.22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杉林溪羊灣銀杏森林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5855401"/>
            <a:ext cx="6172200" cy="356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168650" y="5329674"/>
            <a:ext cx="2209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健康步道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健康步道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1824840"/>
            <a:ext cx="6172200" cy="356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35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7"/>
    </mc:Choice>
    <mc:Fallback xmlns="">
      <p:transition spd="slow" advTm="3997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27736"/>
            <a:ext cx="7556500" cy="134652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籌備及宣傳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移地訓練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-10.22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杉林溪羊灣銀杏森林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948087" y="5006474"/>
            <a:ext cx="343990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生態導覽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聚餐交流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34" y="1921460"/>
            <a:ext cx="6144461" cy="346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4" y="5804754"/>
            <a:ext cx="6203751" cy="346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9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2"/>
    </mc:Choice>
    <mc:Fallback xmlns="">
      <p:transition spd="slow" advTm="3942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27736"/>
            <a:ext cx="7556500" cy="134652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籌備及宣傳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3.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移地訓練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-10.22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杉林溪羊灣銀杏森林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832100" y="5559169"/>
            <a:ext cx="285115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全體合照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全體合照  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76" y="6108700"/>
            <a:ext cx="6172200" cy="356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79" y="1993900"/>
            <a:ext cx="6172200" cy="356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9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8"/>
    </mc:Choice>
    <mc:Fallback xmlns="">
      <p:transition spd="slow" advTm="4318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籌備及宣傳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品茶聯誼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90" y="1952484"/>
            <a:ext cx="6082119" cy="369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90" y="6129749"/>
            <a:ext cx="6082119" cy="380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961648" y="5570927"/>
            <a:ext cx="450655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室內活動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茶道與太極交流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戶外踏青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茶道與太極交流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735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8"/>
    </mc:Choice>
    <mc:Fallback xmlns="">
      <p:transition spd="slow" advTm="3798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二、活動檢討會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06.27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喜樂咖啡蔬食餐廳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459483"/>
            <a:ext cx="5829562" cy="769441"/>
          </a:xfrm>
        </p:spPr>
        <p:txBody>
          <a:bodyPr/>
          <a:lstStyle/>
          <a:p>
            <a:pPr algn="l"/>
            <a:endParaRPr lang="en-US" altLang="zh-TW" sz="3200" b="1" i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62" y="1689855"/>
            <a:ext cx="5431176" cy="758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4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5"/>
    </mc:Choice>
    <mc:Fallback xmlns="">
      <p:transition spd="slow" advTm="400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32" y="-39253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壹、社團組織運作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459483"/>
            <a:ext cx="5829562" cy="4308872"/>
          </a:xfrm>
        </p:spPr>
        <p:txBody>
          <a:bodyPr/>
          <a:lstStyle/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組織章程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 社團成員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 社團大會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</a:p>
          <a:p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5"/>
    </mc:Choice>
    <mc:Fallback xmlns="">
      <p:transition spd="slow" advTm="3965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二、活動檢討會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06.27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喜樂咖啡蔬食餐廳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66" y="6157137"/>
            <a:ext cx="5921167" cy="369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3016250" y="5549798"/>
            <a:ext cx="2819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吃得健康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吃得健康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99" y="1917700"/>
            <a:ext cx="6049701" cy="369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75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3"/>
    </mc:Choice>
    <mc:Fallback xmlns="">
      <p:transition spd="slow" advTm="3973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二、活動檢討會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06.27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喜樂咖啡蔬食餐廳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2128479" y="5330203"/>
            <a:ext cx="4267200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談得養生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1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1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1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談得養生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26" y="1667421"/>
            <a:ext cx="5933366" cy="366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00" y="5935213"/>
            <a:ext cx="6049701" cy="369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9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3"/>
    </mc:Choice>
    <mc:Fallback xmlns="">
      <p:transition spd="slow" advTm="4143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二、活動檢討會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06.27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喜樂咖啡蔬食餐廳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29585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2955773" y="5649469"/>
            <a:ext cx="265127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活得愉快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活得愉快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1905013"/>
            <a:ext cx="6025304" cy="369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17" y="6108700"/>
            <a:ext cx="6025303" cy="369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9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6"/>
    </mc:Choice>
    <mc:Fallback xmlns="">
      <p:transition spd="slow" advTm="3846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三、配合學校舉辦之活動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「春節表演」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866551"/>
            <a:ext cx="5829562" cy="27699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86" y="1494221"/>
            <a:ext cx="6071327" cy="365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02" y="5589052"/>
            <a:ext cx="6071327" cy="368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727173" y="5136281"/>
            <a:ext cx="265127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全體合照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太極表演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450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3"/>
    </mc:Choice>
    <mc:Fallback xmlns="">
      <p:transition spd="slow" advTm="3973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三、配合學校舉辦之活動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「春節表演」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866551"/>
            <a:ext cx="5829562" cy="27699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86" y="1736916"/>
            <a:ext cx="6071327" cy="360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21" y="5927843"/>
            <a:ext cx="6102292" cy="363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727172" y="5329674"/>
            <a:ext cx="265127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太極表演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太極表演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734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7"/>
    </mc:Choice>
    <mc:Fallback xmlns="">
      <p:transition spd="slow" advTm="3497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三、配合學校舉辦之活動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「春節表演」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866551"/>
            <a:ext cx="5829562" cy="27699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02" y="1536700"/>
            <a:ext cx="6087311" cy="360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1" y="5636349"/>
            <a:ext cx="6050112" cy="365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727173" y="5146177"/>
            <a:ext cx="265127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頒 獎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太極表演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734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7"/>
    </mc:Choice>
    <mc:Fallback xmlns="">
      <p:transition spd="slow" advTm="3477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三、配合學校舉辦之活動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「教職員工防身術」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866551"/>
            <a:ext cx="5829562" cy="27699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2070100"/>
            <a:ext cx="6025599" cy="287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4985437"/>
            <a:ext cx="6025599" cy="312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8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8"/>
    </mc:Choice>
    <mc:Fallback xmlns="">
      <p:transition spd="slow" advTm="3958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3500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三、配合學校舉辦之活動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「教職員工防身術」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866551"/>
            <a:ext cx="5829562" cy="27699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1" y="6080108"/>
            <a:ext cx="6338094" cy="432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" y="1460500"/>
            <a:ext cx="6313487" cy="467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2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5"/>
    </mc:Choice>
    <mc:Fallback xmlns="">
      <p:transition spd="slow" advTm="4135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三、配合學校舉辦之活動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「教職員工防身術」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866551"/>
            <a:ext cx="5829562" cy="27699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45" y="1536700"/>
            <a:ext cx="5943600" cy="346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47" y="5001692"/>
            <a:ext cx="5954329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2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5"/>
    </mc:Choice>
    <mc:Fallback xmlns="">
      <p:transition spd="slow" advTm="3965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三、配合學校舉辦之活動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「教職員工防身術」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866551"/>
            <a:ext cx="5829562" cy="27699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16" y="1384300"/>
            <a:ext cx="6009280" cy="437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1" y="5701360"/>
            <a:ext cx="6045958" cy="432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97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7"/>
    </mc:Choice>
    <mc:Fallback xmlns="">
      <p:transition spd="slow" advTm="419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32" y="-39253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組織章程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6936" y="1155700"/>
            <a:ext cx="5829562" cy="781752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zh-TW" sz="16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社團名稱：國立中興大學教職員工太極拳社團</a:t>
            </a:r>
          </a:p>
          <a:p>
            <a:pPr marL="450215" indent="457200">
              <a:spcAft>
                <a:spcPts val="0"/>
              </a:spcAft>
              <a:tabLst>
                <a:tab pos="450215" algn="l"/>
              </a:tabLst>
            </a:pP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16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Aft>
                <a:spcPts val="0"/>
              </a:spcAft>
              <a:buSzPts val="1200"/>
              <a:tabLst>
                <a:tab pos="450215" algn="l"/>
              </a:tabLst>
            </a:pPr>
            <a:r>
              <a:rPr lang="zh-TW" altLang="en-US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社團宗旨：為提倡運動風氣，促進本校教職員工身心健康，</a:t>
            </a:r>
            <a:endParaRPr lang="en-US" altLang="zh-TW" sz="16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Aft>
                <a:spcPts val="0"/>
              </a:spcAft>
              <a:buSzPts val="1200"/>
              <a:tabLst>
                <a:tab pos="450215" algn="l"/>
              </a:tabLst>
            </a:pPr>
            <a:r>
              <a:rPr lang="zh-TW" altLang="en-US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鍛練強健體魄，藉以提高工作情緒，並培養團隊精神。</a:t>
            </a:r>
          </a:p>
          <a:p>
            <a:pPr marL="450215" indent="457200">
              <a:spcAft>
                <a:spcPts val="0"/>
              </a:spcAft>
              <a:tabLst>
                <a:tab pos="450215" algn="l"/>
              </a:tabLst>
            </a:pP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16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Aft>
                <a:spcPts val="0"/>
              </a:spcAft>
              <a:buSzPts val="1200"/>
              <a:tabLst>
                <a:tab pos="450215" algn="l"/>
              </a:tabLst>
            </a:pPr>
            <a:r>
              <a:rPr lang="zh-TW" altLang="en-US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社員資格：凡本校教職員工皆可申請為本社社員。</a:t>
            </a:r>
          </a:p>
          <a:p>
            <a:pPr marL="450215" indent="457200">
              <a:spcAft>
                <a:spcPts val="0"/>
              </a:spcAft>
              <a:tabLst>
                <a:tab pos="450215" algn="l"/>
              </a:tabLst>
            </a:pP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16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Aft>
                <a:spcPts val="0"/>
              </a:spcAft>
              <a:buSzPts val="1200"/>
              <a:tabLst>
                <a:tab pos="450215" algn="l"/>
              </a:tabLst>
            </a:pPr>
            <a:r>
              <a:rPr lang="zh-TW" altLang="en-US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三、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社團組織：</a:t>
            </a:r>
          </a:p>
          <a:p>
            <a:pPr lvl="0">
              <a:spcAft>
                <a:spcPts val="0"/>
              </a:spcAft>
              <a:tabLst>
                <a:tab pos="838200" algn="l"/>
              </a:tabLst>
            </a:pP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社長</a:t>
            </a: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綜理社務，本社設社長一人，由全體社員採無記名投</a:t>
            </a:r>
            <a:endParaRPr lang="en-US" altLang="zh-TW" sz="16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Aft>
                <a:spcPts val="0"/>
              </a:spcAft>
              <a:tabLst>
                <a:tab pos="838200" algn="l"/>
              </a:tabLst>
            </a:pPr>
            <a:r>
              <a:rPr lang="zh-TW" altLang="en-US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票推選之，任期一年，連選得連任。</a:t>
            </a:r>
          </a:p>
          <a:p>
            <a:pPr lvl="0">
              <a:spcAft>
                <a:spcPts val="0"/>
              </a:spcAft>
              <a:tabLst>
                <a:tab pos="838200" algn="l"/>
              </a:tabLst>
            </a:pP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總幹事、幹事若干人—社長以下設總幹事、幹事若干人，由</a:t>
            </a:r>
            <a:endParaRPr lang="en-US" altLang="zh-TW" sz="16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Aft>
                <a:spcPts val="0"/>
              </a:spcAft>
              <a:tabLst>
                <a:tab pos="838200" algn="l"/>
              </a:tabLst>
            </a:pPr>
            <a:r>
              <a:rPr lang="zh-TW" altLang="en-US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社員投票推選之，協助社長推行社務。以上人員均為無給職。</a:t>
            </a:r>
          </a:p>
          <a:p>
            <a:pPr marL="450215">
              <a:spcAft>
                <a:spcPts val="0"/>
              </a:spcAft>
              <a:tabLst>
                <a:tab pos="450215" algn="l"/>
              </a:tabLst>
            </a:pP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16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Aft>
                <a:spcPts val="0"/>
              </a:spcAft>
              <a:buSzPts val="1200"/>
              <a:tabLst>
                <a:tab pos="450215" algn="l"/>
              </a:tabLst>
            </a:pPr>
            <a:r>
              <a:rPr lang="zh-TW" altLang="en-US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社員大會：</a:t>
            </a:r>
          </a:p>
          <a:p>
            <a:pPr lvl="0">
              <a:spcAft>
                <a:spcPts val="0"/>
              </a:spcAft>
              <a:tabLst>
                <a:tab pos="838200" algn="l"/>
              </a:tabLst>
            </a:pP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本社社員大會於社長任期屆滿前一個月內，由社長召開之</a:t>
            </a:r>
            <a:r>
              <a:rPr lang="zh-TW" altLang="en-US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16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Aft>
                <a:spcPts val="0"/>
              </a:spcAft>
              <a:tabLst>
                <a:tab pos="838200" algn="l"/>
              </a:tabLst>
            </a:pP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本社召開社員大會時，應有社員二分之一出席，出席社員三</a:t>
            </a:r>
            <a:endParaRPr lang="en-US" altLang="zh-TW" sz="16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Aft>
                <a:spcPts val="0"/>
              </a:spcAft>
              <a:tabLst>
                <a:tab pos="838200" algn="l"/>
              </a:tabLst>
            </a:pPr>
            <a:r>
              <a:rPr lang="zh-TW" altLang="en-US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分之二同意，始得變更章程。另視社務需要亦得召開臨時會</a:t>
            </a:r>
            <a:endParaRPr lang="en-US" altLang="zh-TW" sz="16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Aft>
                <a:spcPts val="0"/>
              </a:spcAft>
              <a:tabLst>
                <a:tab pos="838200" algn="l"/>
              </a:tabLst>
            </a:pPr>
            <a:r>
              <a:rPr lang="zh-TW" altLang="en-US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議，開會時應有社員三分之一出席，出席社員二分之一同意，</a:t>
            </a:r>
            <a:endParaRPr lang="en-US" altLang="zh-TW" sz="16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Aft>
                <a:spcPts val="0"/>
              </a:spcAft>
              <a:tabLst>
                <a:tab pos="838200" algn="l"/>
              </a:tabLst>
            </a:pPr>
            <a:r>
              <a:rPr lang="zh-TW" altLang="en-US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始得決議。</a:t>
            </a:r>
          </a:p>
          <a:p>
            <a:pPr lvl="0">
              <a:spcAft>
                <a:spcPts val="0"/>
              </a:spcAft>
              <a:tabLst>
                <a:tab pos="838200" algn="l"/>
              </a:tabLst>
            </a:pP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本章程經社員大會通過後施行，修正時亦同。</a:t>
            </a:r>
          </a:p>
          <a:p>
            <a:pPr marL="450215" indent="-1371600">
              <a:spcAft>
                <a:spcPts val="0"/>
              </a:spcAft>
              <a:tabLst>
                <a:tab pos="450215" algn="l"/>
              </a:tabLst>
            </a:pP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16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Aft>
                <a:spcPts val="0"/>
              </a:spcAft>
              <a:buSzPts val="1200"/>
              <a:tabLst>
                <a:tab pos="450215" algn="l"/>
              </a:tabLst>
            </a:pPr>
            <a:r>
              <a:rPr lang="zh-TW" altLang="en-US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五、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經費來源：</a:t>
            </a:r>
          </a:p>
          <a:p>
            <a:pPr lvl="0">
              <a:spcAft>
                <a:spcPts val="0"/>
              </a:spcAft>
              <a:tabLst>
                <a:tab pos="838200" algn="l"/>
              </a:tabLst>
            </a:pP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新入社社員收會費伍百元整。</a:t>
            </a:r>
          </a:p>
          <a:p>
            <a:pPr lvl="0">
              <a:spcAft>
                <a:spcPts val="0"/>
              </a:spcAft>
              <a:tabLst>
                <a:tab pos="838200" algn="l"/>
              </a:tabLst>
            </a:pP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社員繳交社費。</a:t>
            </a:r>
          </a:p>
          <a:p>
            <a:pPr lvl="0">
              <a:spcAft>
                <a:spcPts val="0"/>
              </a:spcAft>
              <a:tabLst>
                <a:tab pos="838200" algn="l"/>
              </a:tabLst>
            </a:pP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學校補助社團經費。</a:t>
            </a:r>
          </a:p>
          <a:p>
            <a:pPr marL="450215">
              <a:spcAft>
                <a:spcPts val="0"/>
              </a:spcAft>
              <a:tabLst>
                <a:tab pos="450215" algn="l"/>
              </a:tabLst>
            </a:pP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16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Aft>
                <a:spcPts val="0"/>
              </a:spcAft>
              <a:buSzPts val="1200"/>
              <a:tabLst>
                <a:tab pos="450215" algn="l"/>
              </a:tabLst>
            </a:pPr>
            <a:r>
              <a:rPr lang="zh-TW" altLang="en-US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六、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經費應用：</a:t>
            </a:r>
          </a:p>
          <a:p>
            <a:pPr lvl="0">
              <a:spcAft>
                <a:spcPts val="0"/>
              </a:spcAft>
              <a:buSzPts val="1200"/>
              <a:tabLst>
                <a:tab pos="810260" algn="l"/>
              </a:tabLst>
            </a:pPr>
            <a:r>
              <a:rPr lang="zh-TW" altLang="en-US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指導老師鐘點費，申請學校補助。</a:t>
            </a:r>
          </a:p>
          <a:p>
            <a:pPr lvl="0">
              <a:spcAft>
                <a:spcPts val="0"/>
              </a:spcAft>
              <a:buSzPts val="1200"/>
              <a:tabLst>
                <a:tab pos="450215" algn="l"/>
              </a:tabLst>
            </a:pP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社團經費專款專用，全數用於社團相關活動，並依學校社團</a:t>
            </a:r>
            <a:endParaRPr lang="en-US" altLang="zh-TW" sz="16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Aft>
                <a:spcPts val="0"/>
              </a:spcAft>
              <a:buSzPts val="1200"/>
              <a:tabLst>
                <a:tab pos="450215" algn="l"/>
              </a:tabLst>
            </a:pPr>
            <a:r>
              <a:rPr lang="zh-TW" altLang="en-US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經費核銷規定辦理。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711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2"/>
    </mc:Choice>
    <mc:Fallback xmlns="">
      <p:transition spd="slow" advTm="4382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3500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三、配合學校舉辦之活動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「教職員工防身術」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866551"/>
            <a:ext cx="5829562" cy="27699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19" y="5976629"/>
            <a:ext cx="6264322" cy="433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60500"/>
            <a:ext cx="6370583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32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2"/>
    </mc:Choice>
    <mc:Fallback xmlns="">
      <p:transition spd="slow" advTm="3742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三、配合學校舉辦之活動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「教職員工防身術」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866551"/>
            <a:ext cx="5829562" cy="27699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56" y="2070100"/>
            <a:ext cx="6136105" cy="792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8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1"/>
    </mc:Choice>
    <mc:Fallback xmlns="">
      <p:transition spd="slow" advTm="4061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三、配合學校舉辦之活動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「教職員工防身術」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866551"/>
            <a:ext cx="5829562" cy="27699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06" y="1881431"/>
            <a:ext cx="6046611" cy="344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05" y="5853846"/>
            <a:ext cx="6046611" cy="344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字版面配置區 2"/>
          <p:cNvSpPr txBox="1">
            <a:spLocks/>
          </p:cNvSpPr>
          <p:nvPr/>
        </p:nvSpPr>
        <p:spPr>
          <a:xfrm>
            <a:off x="2330450" y="5407196"/>
            <a:ext cx="3581400" cy="43088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課程解說          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實地演練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358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7"/>
    </mc:Choice>
    <mc:Fallback xmlns="">
      <p:transition spd="slow" advTm="3997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三、配合學校舉辦之活動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「教職員工防身術」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866551"/>
            <a:ext cx="5829562" cy="27699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版面配置區 2"/>
          <p:cNvSpPr txBox="1">
            <a:spLocks/>
          </p:cNvSpPr>
          <p:nvPr/>
        </p:nvSpPr>
        <p:spPr>
          <a:xfrm>
            <a:off x="2859093" y="5516326"/>
            <a:ext cx="4065229" cy="45550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實地演練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實地演練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48" y="1864720"/>
            <a:ext cx="6046945" cy="346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11" y="6067182"/>
            <a:ext cx="6046611" cy="345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58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8"/>
    </mc:Choice>
    <mc:Fallback xmlns="">
      <p:transition spd="slow" advTm="4078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三、配合學校舉辦之活動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「教職員工防身術」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866551"/>
            <a:ext cx="5829562" cy="27699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版面配置區 2"/>
          <p:cNvSpPr txBox="1">
            <a:spLocks/>
          </p:cNvSpPr>
          <p:nvPr/>
        </p:nvSpPr>
        <p:spPr>
          <a:xfrm>
            <a:off x="360124" y="4356100"/>
            <a:ext cx="6683056" cy="32008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實地演練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實地演練</a:t>
            </a: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5727700"/>
            <a:ext cx="3950730" cy="411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2080873"/>
            <a:ext cx="3950730" cy="411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2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0"/>
    </mc:Choice>
    <mc:Fallback xmlns="">
      <p:transition spd="slow" advTm="403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四、跨校性舉辦之活動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社區喜樂福教會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866551"/>
            <a:ext cx="5829562" cy="27699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45" y="1945336"/>
            <a:ext cx="6248400" cy="808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1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8"/>
    </mc:Choice>
    <mc:Fallback xmlns="">
      <p:transition spd="slow" advTm="3958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四、跨校性舉辦之活動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社區喜樂福教會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866551"/>
            <a:ext cx="5829562" cy="27699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73" y="6108700"/>
            <a:ext cx="5988190" cy="378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字版面配置區 2"/>
          <p:cNvSpPr txBox="1">
            <a:spLocks/>
          </p:cNvSpPr>
          <p:nvPr/>
        </p:nvSpPr>
        <p:spPr>
          <a:xfrm>
            <a:off x="2482850" y="5629686"/>
            <a:ext cx="3429000" cy="4739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養生功法解說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養生功法解說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73" y="1841500"/>
            <a:ext cx="5988190" cy="378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39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6"/>
    </mc:Choice>
    <mc:Fallback xmlns="">
      <p:transition spd="slow" advTm="3886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976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四、跨校性舉辦之活動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社區喜樂福教會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866551"/>
            <a:ext cx="5829562" cy="27699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60" y="1841500"/>
            <a:ext cx="6032779" cy="378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字版面配置區 2"/>
          <p:cNvSpPr txBox="1">
            <a:spLocks/>
          </p:cNvSpPr>
          <p:nvPr/>
        </p:nvSpPr>
        <p:spPr>
          <a:xfrm>
            <a:off x="2088022" y="5675847"/>
            <a:ext cx="6549439" cy="4739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實地演練    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樂活舒壓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860" y="6184900"/>
            <a:ext cx="6032779" cy="378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07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0"/>
    </mc:Choice>
    <mc:Fallback xmlns="">
      <p:transition spd="slow" advTm="439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499" cy="1069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" y="2577965"/>
            <a:ext cx="7359650" cy="811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4968" y="278568"/>
            <a:ext cx="6806564" cy="2954655"/>
          </a:xfrm>
        </p:spPr>
        <p:txBody>
          <a:bodyPr/>
          <a:lstStyle/>
          <a:p>
            <a:pPr algn="ctr"/>
            <a:r>
              <a:rPr lang="en-US" altLang="zh-TW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簡報結束</a:t>
            </a:r>
            <a:r>
              <a:rPr lang="en-US" altLang="zh-TW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謝謝大家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4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0"/>
    </mc:Choice>
    <mc:Fallback xmlns="">
      <p:transition spd="slow" advTm="367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32" y="-39253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 社團成員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5039" y="3564425"/>
            <a:ext cx="5829562" cy="1846659"/>
          </a:xfrm>
        </p:spPr>
        <p:txBody>
          <a:bodyPr/>
          <a:lstStyle/>
          <a:p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1155700"/>
            <a:ext cx="6240463" cy="361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99" y="6883683"/>
            <a:ext cx="6233051" cy="234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4772234"/>
            <a:ext cx="6240463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11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8"/>
    </mc:Choice>
    <mc:Fallback xmlns="">
      <p:transition spd="slow" advTm="355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32" y="-39253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50" y="-215899"/>
            <a:ext cx="7924799" cy="109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 社員大會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5039" y="3564425"/>
            <a:ext cx="5829562" cy="1846659"/>
          </a:xfrm>
        </p:spPr>
        <p:txBody>
          <a:bodyPr/>
          <a:lstStyle/>
          <a:p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1155700"/>
            <a:ext cx="5506320" cy="774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77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4"/>
    </mc:Choice>
    <mc:Fallback xmlns="">
      <p:transition spd="slow" advTm="393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32" y="-39253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8527976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貳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社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團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計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畫</a:t>
            </a:r>
            <a: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7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"/>
    </mc:Choice>
    <mc:Fallback xmlns="">
      <p:transition spd="slow" advTm="406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51"/>
            <a:ext cx="7556499" cy="107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142" y="427737"/>
            <a:ext cx="6806564" cy="448841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貳、社團年度計畫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55144" y="2459482"/>
            <a:ext cx="5829562" cy="3508653"/>
          </a:xfrm>
        </p:spPr>
        <p:txBody>
          <a:bodyPr/>
          <a:lstStyle/>
          <a:p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一、社團活動計畫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二、執行成效表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8242300"/>
            <a:ext cx="2034458" cy="20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30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0"/>
    </mc:Choice>
    <mc:Fallback xmlns="">
      <p:transition spd="slow" advTm="391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3008</TotalTime>
  <Words>876</Words>
  <Application>Microsoft Office PowerPoint</Application>
  <PresentationFormat>自訂</PresentationFormat>
  <Paragraphs>545</Paragraphs>
  <Slides>58</Slides>
  <Notes>17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59" baseType="lpstr">
      <vt:lpstr>Office Theme</vt:lpstr>
      <vt:lpstr>國立中興大學 教職員工 太極拳社 </vt:lpstr>
      <vt:lpstr>國立中興大學教職員工太極拳社 108年社團評鑑資料</vt:lpstr>
      <vt:lpstr>   壹  、  社  團  組  織  運  作</vt:lpstr>
      <vt:lpstr>壹、社團組織運作</vt:lpstr>
      <vt:lpstr>一、 組織章程</vt:lpstr>
      <vt:lpstr>二、 社團成員</vt:lpstr>
      <vt:lpstr>三、 社員大會</vt:lpstr>
      <vt:lpstr>   貳  、  社  團  年  度  計  畫 </vt:lpstr>
      <vt:lpstr>貳、社團年度計畫</vt:lpstr>
      <vt:lpstr>一、社團活動計畫</vt:lpstr>
      <vt:lpstr>一、社團活動計畫</vt:lpstr>
      <vt:lpstr>二、執行成效表</vt:lpstr>
      <vt:lpstr>二、執行成效表</vt:lpstr>
      <vt:lpstr>   參  、  社  團  資  料  保  存</vt:lpstr>
      <vt:lpstr>參、社團資料保存</vt:lpstr>
      <vt:lpstr>   肆    、    社 與     團 財    經 物   費 管   控 理  管  1  </vt:lpstr>
      <vt:lpstr>肆、社團經費控管與財物管理</vt:lpstr>
      <vt:lpstr>一、經費收支</vt:lpstr>
      <vt:lpstr>二、器材、設備之財產清冊</vt:lpstr>
      <vt:lpstr>二、器材、設備之財產清冊</vt:lpstr>
      <vt:lpstr>二、器材、設備之財產清冊</vt:lpstr>
      <vt:lpstr>三、保管制度</vt:lpstr>
      <vt:lpstr>   伍  、  社  團  活  動  績  效</vt:lpstr>
      <vt:lpstr>伍、社團活動績效</vt:lpstr>
      <vt:lpstr> 一、 籌備及宣傳 1.招生特報</vt:lpstr>
      <vt:lpstr>一、 籌備及宣傳 2.平時活動</vt:lpstr>
      <vt:lpstr> 一、 籌備及宣傳 2.平時活動</vt:lpstr>
      <vt:lpstr>一、 籌備及宣傳 2.平時活動</vt:lpstr>
      <vt:lpstr>一、 籌備及宣傳 2.平時活動</vt:lpstr>
      <vt:lpstr>一、 籌備及宣傳 3.移地訓練-01.22酒桶山長青巷</vt:lpstr>
      <vt:lpstr> 一、 籌備及宣傳 3.移地訓練-01.22酒桶山長青巷</vt:lpstr>
      <vt:lpstr>一、 籌備及宣傳 3.移地訓練-01.22酒桶山長青巷</vt:lpstr>
      <vt:lpstr>一、 籌備及宣傳 3.移地訓練-07.09溪頭</vt:lpstr>
      <vt:lpstr>一、 籌備及宣傳 3.移地訓練-07.09溪頭</vt:lpstr>
      <vt:lpstr>一、 籌備及宣傳  3.移地訓練-10.22杉林溪羊灣銀杏森林</vt:lpstr>
      <vt:lpstr>一、 籌備及宣傳  3.移地訓練-10.22杉林溪羊灣銀杏森林</vt:lpstr>
      <vt:lpstr>一、 籌備及宣傳  3.移地訓練-10.22杉林溪羊灣銀杏森林</vt:lpstr>
      <vt:lpstr>一、 籌備及宣傳 4.品茶聯誼</vt:lpstr>
      <vt:lpstr>二、活動檢討會  06.27喜樂咖啡蔬食餐廳</vt:lpstr>
      <vt:lpstr>二、活動檢討會 06.27喜樂咖啡蔬食餐廳</vt:lpstr>
      <vt:lpstr>二、活動檢討會 06.27喜樂咖啡蔬食餐廳</vt:lpstr>
      <vt:lpstr>二、活動檢討會 06.27喜樂咖啡蔬食餐廳</vt:lpstr>
      <vt:lpstr>三、配合學校舉辦之活動 「春節表演」</vt:lpstr>
      <vt:lpstr>三、配合學校舉辦之活動 「春節表演」</vt:lpstr>
      <vt:lpstr>三、配合學校舉辦之活動 「春節表演」</vt:lpstr>
      <vt:lpstr>三、配合學校舉辦之活動 「教職員工防身術」</vt:lpstr>
      <vt:lpstr>三、配合學校舉辦之活動 「教職員工防身術」</vt:lpstr>
      <vt:lpstr>三、配合學校舉辦之活動 「教職員工防身術」</vt:lpstr>
      <vt:lpstr>三、配合學校舉辦之活動 「教職員工防身術」</vt:lpstr>
      <vt:lpstr>三、配合學校舉辦之活動 「教職員工防身術」</vt:lpstr>
      <vt:lpstr>三、配合學校舉辦之活動 「教職員工防身術」</vt:lpstr>
      <vt:lpstr>三、配合學校舉辦之活動 「教職員工防身術」</vt:lpstr>
      <vt:lpstr>三、配合學校舉辦之活動 「教職員工防身術」</vt:lpstr>
      <vt:lpstr>三、配合學校舉辦之活動 「教職員工防身術」</vt:lpstr>
      <vt:lpstr>四、跨校性舉辦之活動 社區喜樂福教會</vt:lpstr>
      <vt:lpstr>四、跨校性舉辦之活動 社區喜樂福教會</vt:lpstr>
      <vt:lpstr>四、跨校性舉辦之活動 社區喜樂福教會</vt:lpstr>
      <vt:lpstr> 簡報結束  謝謝大家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msyu</dc:creator>
  <cp:lastModifiedBy>YYLIN</cp:lastModifiedBy>
  <cp:revision>226</cp:revision>
  <cp:lastPrinted>2019-12-11T07:28:12Z</cp:lastPrinted>
  <dcterms:created xsi:type="dcterms:W3CDTF">2015-12-02T10:01:23Z</dcterms:created>
  <dcterms:modified xsi:type="dcterms:W3CDTF">2019-12-13T01:20:07Z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2014-12-01T00:00:00Z</vt:filetime>
  </property>
  <property fmtid="{D5CDD505-2E9C-101B-9397-08002B2CF9AE}" pid="3" name="LastSaved">
    <vt:filetime>2015-12-02T00:00:00Z</vt:filetime>
  </property>
</Properties>
</file>